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256" r:id="rId4"/>
    <p:sldId id="355" r:id="rId5"/>
    <p:sldId id="356" r:id="rId6"/>
    <p:sldId id="351" r:id="rId7"/>
    <p:sldId id="357" r:id="rId8"/>
    <p:sldId id="360" r:id="rId9"/>
    <p:sldId id="363" r:id="rId10"/>
    <p:sldId id="364" r:id="rId11"/>
    <p:sldId id="366" r:id="rId12"/>
    <p:sldId id="368" r:id="rId13"/>
    <p:sldId id="367" r:id="rId14"/>
    <p:sldId id="372" r:id="rId15"/>
    <p:sldId id="369" r:id="rId16"/>
    <p:sldId id="31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468"/>
    <a:srgbClr val="F3F3F3"/>
    <a:srgbClr val="35914C"/>
    <a:srgbClr val="3592C7"/>
    <a:srgbClr val="62BCD8"/>
    <a:srgbClr val="FFFFFF"/>
    <a:srgbClr val="DCAB3B"/>
    <a:srgbClr val="328DC5"/>
    <a:srgbClr val="262626"/>
    <a:srgbClr val="28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56" autoAdjust="0"/>
  </p:normalViewPr>
  <p:slideViewPr>
    <p:cSldViewPr snapToGrid="0" showGuides="1">
      <p:cViewPr varScale="1">
        <p:scale>
          <a:sx n="91" d="100"/>
          <a:sy n="91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FD57-9D22-4E5D-BB04-960E94109BF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7C79-5F82-4F2C-B2F2-D1126DC69E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019209"/>
            <a:ext cx="9144000" cy="93454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231669"/>
            <a:ext cx="9144000" cy="623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E02371-EC6E-BAB8-1E39-E0E68B24B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78432"/>
            <a:ext cx="12192000" cy="17795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4F011AB-A809-9295-0123-AC019D165C00}"/>
              </a:ext>
            </a:extLst>
          </p:cNvPr>
          <p:cNvGrpSpPr/>
          <p:nvPr userDrawn="1"/>
        </p:nvGrpSpPr>
        <p:grpSpPr>
          <a:xfrm>
            <a:off x="5690653" y="475750"/>
            <a:ext cx="830789" cy="830789"/>
            <a:chOff x="3044283" y="1534893"/>
            <a:chExt cx="773410" cy="77341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78A8CA1-DD2A-F057-797F-8D57BDB9C3E0}"/>
                </a:ext>
              </a:extLst>
            </p:cNvPr>
            <p:cNvSpPr/>
            <p:nvPr/>
          </p:nvSpPr>
          <p:spPr>
            <a:xfrm>
              <a:off x="3044283" y="1534893"/>
              <a:ext cx="773410" cy="77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9531BAB-3369-7DA5-76EB-C8DE4BF68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900" y="1577510"/>
              <a:ext cx="688176" cy="688176"/>
            </a:xfrm>
            <a:prstGeom prst="rect">
              <a:avLst/>
            </a:prstGeom>
          </p:spPr>
        </p:pic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B677ABBE-B25B-10F2-20F0-C52A66CCCC15}"/>
              </a:ext>
            </a:extLst>
          </p:cNvPr>
          <p:cNvSpPr txBox="1">
            <a:spLocks/>
          </p:cNvSpPr>
          <p:nvPr userDrawn="1"/>
        </p:nvSpPr>
        <p:spPr>
          <a:xfrm>
            <a:off x="1456129" y="1416700"/>
            <a:ext cx="9305659" cy="492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b="1" dirty="0">
                <a:solidFill>
                  <a:srgbClr val="2E3468"/>
                </a:solidFill>
              </a:rPr>
              <a:t>中国成人教育协会高等院校继续教育发展专业委员会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2225152-5C1F-26F1-A671-665A16D2E643}"/>
              </a:ext>
            </a:extLst>
          </p:cNvPr>
          <p:cNvGrpSpPr/>
          <p:nvPr userDrawn="1"/>
        </p:nvGrpSpPr>
        <p:grpSpPr>
          <a:xfrm>
            <a:off x="4226777" y="5455976"/>
            <a:ext cx="3756908" cy="1131694"/>
            <a:chOff x="4226777" y="5474448"/>
            <a:chExt cx="3756908" cy="1131694"/>
          </a:xfrm>
        </p:grpSpPr>
        <p:pic>
          <p:nvPicPr>
            <p:cNvPr id="13" name="图片 12" descr="QR 代码&#10;&#10;描述已自动生成">
              <a:extLst>
                <a:ext uri="{FF2B5EF4-FFF2-40B4-BE49-F238E27FC236}">
                  <a16:creationId xmlns:a16="http://schemas.microsoft.com/office/drawing/2014/main" id="{3D3A2344-37FC-CB87-1932-81CF327C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518" y="5474448"/>
              <a:ext cx="743425" cy="743425"/>
            </a:xfrm>
            <a:prstGeom prst="rect">
              <a:avLst/>
            </a:prstGeom>
          </p:spPr>
        </p:pic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C25732B2-6CE5-B2DF-F250-78CABDA58027}"/>
                </a:ext>
              </a:extLst>
            </p:cNvPr>
            <p:cNvSpPr txBox="1"/>
            <p:nvPr/>
          </p:nvSpPr>
          <p:spPr>
            <a:xfrm>
              <a:off x="4226777" y="6217873"/>
              <a:ext cx="3756908" cy="3882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</a:rPr>
                <a:t>中国成人教育协会高等院校继续教育发展专业委员会</a:t>
              </a:r>
              <a:endParaRPr lang="en-US" altLang="zh-CN" sz="8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</a:rPr>
                <a:t>微信公众号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6549"/>
            <a:ext cx="12192000" cy="20414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78865"/>
            <a:ext cx="9144000" cy="113768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2E34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8946" y="1246277"/>
            <a:ext cx="7451654" cy="71022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4781" y="1"/>
            <a:ext cx="3707219" cy="685799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414430" y="356220"/>
            <a:ext cx="2135027" cy="568714"/>
            <a:chOff x="8760583" y="496162"/>
            <a:chExt cx="2135027" cy="568714"/>
          </a:xfrm>
        </p:grpSpPr>
        <p:grpSp>
          <p:nvGrpSpPr>
            <p:cNvPr id="8" name="组合 7"/>
            <p:cNvGrpSpPr/>
            <p:nvPr/>
          </p:nvGrpSpPr>
          <p:grpSpPr>
            <a:xfrm>
              <a:off x="8760583" y="496162"/>
              <a:ext cx="568714" cy="568714"/>
              <a:chOff x="3044283" y="1534893"/>
              <a:chExt cx="773410" cy="77341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044283" y="1534893"/>
                <a:ext cx="773410" cy="7734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690" y="1610404"/>
                <a:ext cx="622387" cy="622387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/>
          </p:nvSpPr>
          <p:spPr>
            <a:xfrm>
              <a:off x="9329297" y="496163"/>
              <a:ext cx="1566313" cy="568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1200" dirty="0">
                  <a:solidFill>
                    <a:srgbClr val="2E3468"/>
                  </a:solidFill>
                </a:rPr>
                <a:t>高等院校继续教育</a:t>
              </a:r>
              <a:endParaRPr lang="en-US" altLang="zh-CN" sz="1200" dirty="0">
                <a:solidFill>
                  <a:srgbClr val="2E3468"/>
                </a:solidFill>
              </a:endParaRPr>
            </a:p>
            <a:p>
              <a:pPr algn="dist"/>
              <a:r>
                <a:rPr lang="zh-CN" altLang="en-US" sz="1200" dirty="0">
                  <a:solidFill>
                    <a:srgbClr val="2E3468"/>
                  </a:solidFill>
                </a:rPr>
                <a:t>发展专业委员会</a:t>
              </a:r>
              <a:endParaRPr lang="zh-CN" altLang="en-US" sz="1200" dirty="0"/>
            </a:p>
          </p:txBody>
        </p:sp>
      </p:grp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158945" y="2277847"/>
            <a:ext cx="7451655" cy="3899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446049"/>
            <a:ext cx="12192000" cy="6010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9351" y="640808"/>
            <a:ext cx="10515600" cy="515901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9351" y="1351468"/>
            <a:ext cx="10515600" cy="48254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5670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310D036-0A50-EB7A-F685-51C1709F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AEFFD32-B05C-9563-693F-D501F49C40C3}"/>
              </a:ext>
            </a:extLst>
          </p:cNvPr>
          <p:cNvSpPr/>
          <p:nvPr userDrawn="1"/>
        </p:nvSpPr>
        <p:spPr>
          <a:xfrm>
            <a:off x="0" y="1220724"/>
            <a:ext cx="12192000" cy="441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0138" y="1709739"/>
            <a:ext cx="10515600" cy="2039302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0138" y="4086543"/>
            <a:ext cx="10515600" cy="60432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5077092-E095-8939-757E-121C2A66EB34}"/>
              </a:ext>
            </a:extLst>
          </p:cNvPr>
          <p:cNvGrpSpPr/>
          <p:nvPr userDrawn="1"/>
        </p:nvGrpSpPr>
        <p:grpSpPr>
          <a:xfrm>
            <a:off x="9423846" y="407503"/>
            <a:ext cx="2507781" cy="568714"/>
            <a:chOff x="8760583" y="496162"/>
            <a:chExt cx="2507781" cy="56871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7D5608E-7134-D724-2350-0BE4CE60B3F9}"/>
                </a:ext>
              </a:extLst>
            </p:cNvPr>
            <p:cNvGrpSpPr/>
            <p:nvPr/>
          </p:nvGrpSpPr>
          <p:grpSpPr>
            <a:xfrm>
              <a:off x="8760583" y="496162"/>
              <a:ext cx="568714" cy="568714"/>
              <a:chOff x="3044283" y="1534893"/>
              <a:chExt cx="773410" cy="773410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D66E9509-3B7C-84BF-DF42-D8CCB02026E9}"/>
                  </a:ext>
                </a:extLst>
              </p:cNvPr>
              <p:cNvSpPr/>
              <p:nvPr/>
            </p:nvSpPr>
            <p:spPr>
              <a:xfrm>
                <a:off x="3044283" y="1534893"/>
                <a:ext cx="773410" cy="7734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C230C07-D73D-9D88-56D4-D1E8EA1EA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6900" y="1577510"/>
                <a:ext cx="688176" cy="688176"/>
              </a:xfrm>
              <a:prstGeom prst="rect">
                <a:avLst/>
              </a:prstGeom>
            </p:spPr>
          </p:pic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04AD2A-108F-3A52-3E8E-2CE414301176}"/>
                </a:ext>
              </a:extLst>
            </p:cNvPr>
            <p:cNvSpPr/>
            <p:nvPr/>
          </p:nvSpPr>
          <p:spPr>
            <a:xfrm>
              <a:off x="9329297" y="496163"/>
              <a:ext cx="1939067" cy="568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1200" dirty="0">
                  <a:solidFill>
                    <a:schemeClr val="bg1"/>
                  </a:solidFill>
                </a:rPr>
                <a:t>高等院校继续教育</a:t>
              </a:r>
              <a:endParaRPr lang="en-US" altLang="zh-CN" sz="1200" dirty="0">
                <a:solidFill>
                  <a:schemeClr val="bg1"/>
                </a:solidFill>
              </a:endParaRPr>
            </a:p>
            <a:p>
              <a:pPr algn="dist"/>
              <a:r>
                <a:rPr lang="zh-CN" altLang="en-US" sz="1200" dirty="0">
                  <a:solidFill>
                    <a:schemeClr val="bg1"/>
                  </a:solidFill>
                </a:rPr>
                <a:t>发展专业委员会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272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078992"/>
            <a:ext cx="9144000" cy="17467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55264"/>
            <a:ext cx="9144000" cy="160020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E02371-EC6E-BAB8-1E39-E0E68B24B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78432"/>
            <a:ext cx="12192000" cy="177956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1806891-BD5A-9953-9AF8-67B7BF4D33C3}"/>
              </a:ext>
            </a:extLst>
          </p:cNvPr>
          <p:cNvGrpSpPr/>
          <p:nvPr userDrawn="1"/>
        </p:nvGrpSpPr>
        <p:grpSpPr>
          <a:xfrm>
            <a:off x="10921022" y="384675"/>
            <a:ext cx="565248" cy="565248"/>
            <a:chOff x="3044283" y="1534893"/>
            <a:chExt cx="773410" cy="77341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C252979-194B-0A18-0355-B76F29BE5222}"/>
                </a:ext>
              </a:extLst>
            </p:cNvPr>
            <p:cNvSpPr/>
            <p:nvPr/>
          </p:nvSpPr>
          <p:spPr>
            <a:xfrm>
              <a:off x="3044283" y="1534893"/>
              <a:ext cx="773410" cy="77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18B6556-F45A-9143-2680-EDF5A4A68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900" y="1577510"/>
              <a:ext cx="688176" cy="688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62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6549"/>
            <a:ext cx="12192000" cy="20414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78865"/>
            <a:ext cx="9144000" cy="113768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2E34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5680020" y="475750"/>
            <a:ext cx="830789" cy="830789"/>
            <a:chOff x="3044283" y="1534893"/>
            <a:chExt cx="773410" cy="773410"/>
          </a:xfrm>
        </p:grpSpPr>
        <p:sp>
          <p:nvSpPr>
            <p:cNvPr id="9" name="椭圆 8"/>
            <p:cNvSpPr/>
            <p:nvPr/>
          </p:nvSpPr>
          <p:spPr>
            <a:xfrm>
              <a:off x="3044283" y="1534893"/>
              <a:ext cx="773410" cy="77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900" y="1577510"/>
              <a:ext cx="688176" cy="688176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8946" y="1246277"/>
            <a:ext cx="7451654" cy="71022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4781" y="1"/>
            <a:ext cx="3707219" cy="6857999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414430" y="356220"/>
            <a:ext cx="2135027" cy="568714"/>
            <a:chOff x="8760583" y="496162"/>
            <a:chExt cx="2135027" cy="568714"/>
          </a:xfrm>
        </p:grpSpPr>
        <p:grpSp>
          <p:nvGrpSpPr>
            <p:cNvPr id="8" name="组合 7"/>
            <p:cNvGrpSpPr/>
            <p:nvPr/>
          </p:nvGrpSpPr>
          <p:grpSpPr>
            <a:xfrm>
              <a:off x="8760583" y="496162"/>
              <a:ext cx="568714" cy="568714"/>
              <a:chOff x="3044283" y="1534893"/>
              <a:chExt cx="773410" cy="77341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044283" y="1534893"/>
                <a:ext cx="773410" cy="7734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690" y="1610404"/>
                <a:ext cx="622387" cy="622387"/>
              </a:xfrm>
              <a:prstGeom prst="rect">
                <a:avLst/>
              </a:prstGeom>
            </p:spPr>
          </p:pic>
        </p:grpSp>
        <p:sp>
          <p:nvSpPr>
            <p:cNvPr id="9" name="矩形 8"/>
            <p:cNvSpPr/>
            <p:nvPr/>
          </p:nvSpPr>
          <p:spPr>
            <a:xfrm>
              <a:off x="9329297" y="496163"/>
              <a:ext cx="1566313" cy="568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1200" dirty="0">
                  <a:solidFill>
                    <a:srgbClr val="2E3468"/>
                  </a:solidFill>
                </a:rPr>
                <a:t>高等院校继续教育</a:t>
              </a:r>
              <a:endParaRPr lang="en-US" altLang="zh-CN" sz="1200" dirty="0">
                <a:solidFill>
                  <a:srgbClr val="2E3468"/>
                </a:solidFill>
              </a:endParaRPr>
            </a:p>
            <a:p>
              <a:pPr algn="dist"/>
              <a:r>
                <a:rPr lang="zh-CN" altLang="en-US" sz="1200" dirty="0">
                  <a:solidFill>
                    <a:srgbClr val="2E3468"/>
                  </a:solidFill>
                </a:rPr>
                <a:t>发展专业委员会</a:t>
              </a:r>
              <a:endParaRPr lang="zh-CN" altLang="en-US" sz="1200" dirty="0"/>
            </a:p>
          </p:txBody>
        </p:sp>
      </p:grp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158945" y="2277847"/>
            <a:ext cx="7451655" cy="3899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0" y="384048"/>
            <a:ext cx="12192000" cy="609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7344" y="524610"/>
            <a:ext cx="10515600" cy="65242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3896"/>
            <a:ext cx="10515600" cy="47659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9351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9816" y="785749"/>
            <a:ext cx="825398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9816" y="2215407"/>
            <a:ext cx="8253984" cy="3678092"/>
          </a:xfrm>
        </p:spPr>
        <p:txBody>
          <a:bodyPr>
            <a:normAutofit/>
          </a:bodyPr>
          <a:lstStyle>
            <a:lvl1pPr>
              <a:lnSpc>
                <a:spcPct val="200000"/>
              </a:lnSpc>
              <a:defRPr sz="2400" b="1"/>
            </a:lvl1pPr>
            <a:lvl2pPr>
              <a:lnSpc>
                <a:spcPct val="200000"/>
              </a:lnSpc>
              <a:defRPr sz="2000" b="1"/>
            </a:lvl2pPr>
            <a:lvl3pPr>
              <a:lnSpc>
                <a:spcPct val="200000"/>
              </a:lnSpc>
              <a:defRPr sz="1800" b="1"/>
            </a:lvl3pPr>
            <a:lvl4pPr>
              <a:lnSpc>
                <a:spcPct val="200000"/>
              </a:lnSpc>
              <a:defRPr sz="1600" b="1"/>
            </a:lvl4pPr>
            <a:lvl5pPr>
              <a:lnSpc>
                <a:spcPct val="200000"/>
              </a:lnSpc>
              <a:defRPr sz="1600"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A577B5-C16E-B9E2-79C4-AA9B24C59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2751008" cy="685799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6E977C0-A8D7-6598-4560-383B16969334}"/>
              </a:ext>
            </a:extLst>
          </p:cNvPr>
          <p:cNvGrpSpPr/>
          <p:nvPr userDrawn="1"/>
        </p:nvGrpSpPr>
        <p:grpSpPr>
          <a:xfrm>
            <a:off x="9250110" y="366853"/>
            <a:ext cx="2507781" cy="568714"/>
            <a:chOff x="8760583" y="496162"/>
            <a:chExt cx="2507781" cy="56871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E580FA8-071C-92EF-D8DB-C0DE75FDB563}"/>
                </a:ext>
              </a:extLst>
            </p:cNvPr>
            <p:cNvGrpSpPr/>
            <p:nvPr/>
          </p:nvGrpSpPr>
          <p:grpSpPr>
            <a:xfrm>
              <a:off x="8760583" y="496162"/>
              <a:ext cx="568714" cy="568714"/>
              <a:chOff x="3044283" y="1534893"/>
              <a:chExt cx="773410" cy="773410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8EA30AB-90AF-8ED5-C95C-8F7B400F38CB}"/>
                  </a:ext>
                </a:extLst>
              </p:cNvPr>
              <p:cNvSpPr/>
              <p:nvPr/>
            </p:nvSpPr>
            <p:spPr>
              <a:xfrm>
                <a:off x="3044283" y="1534893"/>
                <a:ext cx="773410" cy="7734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BB67F26A-CEEA-3424-9319-176DB8067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6900" y="1577510"/>
                <a:ext cx="688176" cy="688176"/>
              </a:xfrm>
              <a:prstGeom prst="rect">
                <a:avLst/>
              </a:prstGeom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A9568D5-CC26-C754-FD4D-9EFFD9CFA854}"/>
                </a:ext>
              </a:extLst>
            </p:cNvPr>
            <p:cNvSpPr/>
            <p:nvPr/>
          </p:nvSpPr>
          <p:spPr>
            <a:xfrm>
              <a:off x="9329297" y="496163"/>
              <a:ext cx="1939067" cy="568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1200" dirty="0">
                  <a:solidFill>
                    <a:srgbClr val="2E3468"/>
                  </a:solidFill>
                </a:rPr>
                <a:t>高等院校继续教育</a:t>
              </a:r>
              <a:endParaRPr lang="en-US" altLang="zh-CN" sz="1200" dirty="0">
                <a:solidFill>
                  <a:srgbClr val="2E3468"/>
                </a:solidFill>
              </a:endParaRPr>
            </a:p>
            <a:p>
              <a:pPr algn="dist"/>
              <a:r>
                <a:rPr lang="zh-CN" altLang="en-US" sz="1200" dirty="0">
                  <a:solidFill>
                    <a:srgbClr val="2E3468"/>
                  </a:solidFill>
                </a:rPr>
                <a:t>发展专业委员会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9201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C6371A3A-D510-D5CA-E1CA-DC1716BAC304}"/>
              </a:ext>
            </a:extLst>
          </p:cNvPr>
          <p:cNvSpPr/>
          <p:nvPr userDrawn="1"/>
        </p:nvSpPr>
        <p:spPr>
          <a:xfrm>
            <a:off x="1061483" y="1446121"/>
            <a:ext cx="10069032" cy="2860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3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</a:t>
            </a:r>
            <a:endParaRPr kumimoji="0" lang="zh-CN" altLang="en-US" sz="173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1DC429E8-0EDC-2AF4-7704-3E2E9F366064}"/>
              </a:ext>
            </a:extLst>
          </p:cNvPr>
          <p:cNvSpPr txBox="1"/>
          <p:nvPr userDrawn="1"/>
        </p:nvSpPr>
        <p:spPr>
          <a:xfrm>
            <a:off x="3168369" y="1342272"/>
            <a:ext cx="5855261" cy="492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2E34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E34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中国成人教育协会高等院校继续教育发展专业委员会</a:t>
            </a: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59B1ABE5-4289-029A-5DB1-39465188C476}"/>
              </a:ext>
            </a:extLst>
          </p:cNvPr>
          <p:cNvSpPr txBox="1">
            <a:spLocks/>
          </p:cNvSpPr>
          <p:nvPr userDrawn="1"/>
        </p:nvSpPr>
        <p:spPr>
          <a:xfrm>
            <a:off x="4077148" y="4020232"/>
            <a:ext cx="4059218" cy="71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zh-CN" altLang="en-US" sz="1400" dirty="0">
                <a:solidFill>
                  <a:srgbClr val="2E3468"/>
                </a:solidFill>
              </a:rPr>
              <a:t>构建全民终身学习体系</a:t>
            </a:r>
            <a:endParaRPr lang="en-US" altLang="zh-CN" sz="1400" dirty="0">
              <a:solidFill>
                <a:srgbClr val="2E3468"/>
              </a:solidFill>
            </a:endParaRPr>
          </a:p>
          <a:p>
            <a:pPr marL="0" indent="0" algn="dist">
              <a:buNone/>
            </a:pPr>
            <a:r>
              <a:rPr lang="zh-CN" altLang="en-US" sz="1400" dirty="0">
                <a:solidFill>
                  <a:srgbClr val="2E3468"/>
                </a:solidFill>
              </a:rPr>
              <a:t>推动继续教育高质量发展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16549"/>
            <a:ext cx="12192000" cy="20414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39063"/>
            <a:ext cx="9144000" cy="1370899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E3468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5680020" y="475750"/>
            <a:ext cx="830789" cy="830789"/>
            <a:chOff x="3044283" y="1534893"/>
            <a:chExt cx="773410" cy="773410"/>
          </a:xfrm>
        </p:grpSpPr>
        <p:sp>
          <p:nvSpPr>
            <p:cNvPr id="9" name="椭圆 8"/>
            <p:cNvSpPr/>
            <p:nvPr/>
          </p:nvSpPr>
          <p:spPr>
            <a:xfrm>
              <a:off x="3044283" y="1534893"/>
              <a:ext cx="773410" cy="77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6900" y="1577510"/>
              <a:ext cx="688176" cy="688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4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7BED-3180-4E70-88D6-9F465414420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72B0-B4A4-46CC-8204-1C01018D9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88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6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45B4-F6DD-4232-A430-ABEAB5BD7D07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A7FB-B44F-4F4B-9A56-A7666153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9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248279" y="3904250"/>
            <a:ext cx="369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kern="100" dirty="0">
                <a:solidFill>
                  <a:srgbClr val="2E3468"/>
                </a:solidFill>
                <a:latin typeface="+mn-ea"/>
                <a:cs typeface="Times New Roman" panose="02020603050405020304" pitchFamily="18" charset="0"/>
              </a:rPr>
              <a:t>时间：</a:t>
            </a:r>
            <a:r>
              <a:rPr lang="en-US" altLang="zh-CN" kern="100" dirty="0">
                <a:solidFill>
                  <a:srgbClr val="2E3468"/>
                </a:solidFill>
                <a:latin typeface="+mn-ea"/>
                <a:cs typeface="Times New Roman" panose="02020603050405020304" pitchFamily="18" charset="0"/>
              </a:rPr>
              <a:t>2025</a:t>
            </a:r>
            <a:r>
              <a:rPr lang="zh-CN" altLang="en-US" kern="100" dirty="0">
                <a:solidFill>
                  <a:srgbClr val="2E3468"/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solidFill>
                  <a:srgbClr val="2E3468"/>
                </a:solidFill>
                <a:latin typeface="+mn-ea"/>
                <a:cs typeface="Times New Roman" panose="02020603050405020304" pitchFamily="18" charset="0"/>
              </a:rPr>
              <a:t>    </a:t>
            </a:r>
            <a:r>
              <a:rPr lang="zh-CN" altLang="en-US" kern="100" dirty="0">
                <a:solidFill>
                  <a:srgbClr val="2E3468"/>
                </a:solidFill>
                <a:latin typeface="+mn-ea"/>
                <a:cs typeface="Times New Roman" panose="02020603050405020304" pitchFamily="18" charset="0"/>
              </a:rPr>
              <a:t>月   日   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E49265B-6CBC-6A02-C494-28644621E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2E34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2024~2025</a:t>
            </a:r>
            <a:r>
              <a:rPr lang="zh-CN" altLang="en-US" sz="4800" b="1" dirty="0">
                <a:solidFill>
                  <a:srgbClr val="2E34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年度课题开题报告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C8E99BA-7BCC-A0D3-95D2-C8380F8D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38" y="1709739"/>
            <a:ext cx="10515600" cy="2039302"/>
          </a:xfrm>
        </p:spPr>
        <p:txBody>
          <a:bodyPr>
            <a:normAutofit/>
          </a:bodyPr>
          <a:lstStyle/>
          <a:p>
            <a:r>
              <a:rPr lang="zh-CN" altLang="en-US" dirty="0"/>
              <a:t>三．前期研究基础及条件保障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C6F70A1-5EC6-95D1-F77F-3E935992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25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684FB-FA34-DC07-085E-F297B036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093C8-FA5A-43C8-4697-7BA1E09B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2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C8E99BA-7BCC-A0D3-95D2-C8380F8D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38" y="1709739"/>
            <a:ext cx="10515600" cy="2039302"/>
          </a:xfrm>
        </p:spPr>
        <p:txBody>
          <a:bodyPr>
            <a:normAutofit/>
          </a:bodyPr>
          <a:lstStyle/>
          <a:p>
            <a:r>
              <a:rPr lang="zh-CN" altLang="en-US" dirty="0"/>
              <a:t>四．研究计划及预期研究成果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C6F70A1-5EC6-95D1-F77F-3E935992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011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684FB-FA34-DC07-085E-F297B036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093C8-FA5A-43C8-4697-7BA1E09B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9145" y="2107534"/>
            <a:ext cx="10373710" cy="13708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200" b="1" spc="500" dirty="0"/>
              <a:t>汇报完毕，敬请各位专家评委批评指正</a:t>
            </a:r>
            <a:endParaRPr lang="zh-CN" altLang="en-US" sz="4200" dirty="0">
              <a:solidFill>
                <a:schemeClr val="bg2">
                  <a:lumMod val="2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59718-1BD7-C657-6B7B-3212333933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课题名称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51EC58-2B4E-8B5F-344C-54B00AB2A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indent="2595563" algn="l"/>
            <a:r>
              <a:rPr lang="zh-CN" altLang="en-US" dirty="0"/>
              <a:t>汇  报  人：</a:t>
            </a:r>
            <a:endParaRPr lang="en-US" altLang="zh-CN" dirty="0"/>
          </a:p>
          <a:p>
            <a:pPr indent="2595563" algn="l"/>
            <a:r>
              <a:rPr lang="zh-CN" altLang="en-US" dirty="0"/>
              <a:t>所在单位：</a:t>
            </a:r>
            <a:endParaRPr lang="en-US" altLang="zh-CN" dirty="0"/>
          </a:p>
          <a:p>
            <a:pPr indent="2595563" algn="l"/>
            <a:r>
              <a:rPr lang="zh-CN" altLang="en-US" dirty="0"/>
              <a:t>汇报日期：</a:t>
            </a:r>
            <a:r>
              <a:rPr lang="en-US" altLang="zh-CN" dirty="0"/>
              <a:t>2025</a:t>
            </a:r>
            <a:r>
              <a:rPr lang="zh-CN" altLang="en-US" dirty="0"/>
              <a:t>年  月  日</a:t>
            </a:r>
          </a:p>
        </p:txBody>
      </p:sp>
    </p:spTree>
    <p:extLst>
      <p:ext uri="{BB962C8B-B14F-4D97-AF65-F5344CB8AC3E}">
        <p14:creationId xmlns:p14="http://schemas.microsoft.com/office/powerpoint/2010/main" val="65718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09AFD07-53FD-BE93-79D1-650EAB02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816" y="785749"/>
            <a:ext cx="8253984" cy="1325563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D4EDA6E-D22F-8275-EB50-1E92B7DF3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8" y="2204550"/>
            <a:ext cx="8253412" cy="367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一</a:t>
            </a:r>
            <a:r>
              <a:rPr lang="en-US" altLang="zh-CN" sz="2400" dirty="0"/>
              <a:t>.  </a:t>
            </a:r>
            <a:r>
              <a:rPr lang="zh-CN" altLang="en-US" sz="2400" dirty="0"/>
              <a:t>本课题国内外研究现状述评、选题意义及研究价值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二．本课题的研究思路、方法以及创新之处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三．前期研究基础及条件保障</a:t>
            </a:r>
          </a:p>
          <a:p>
            <a:pPr marL="0" indent="0">
              <a:buNone/>
            </a:pPr>
            <a:r>
              <a:rPr lang="zh-CN" altLang="en-US" sz="2400" dirty="0"/>
              <a:t>四．研究计划及预期研究成果</a:t>
            </a:r>
          </a:p>
        </p:txBody>
      </p:sp>
    </p:spTree>
    <p:extLst>
      <p:ext uri="{BB962C8B-B14F-4D97-AF65-F5344CB8AC3E}">
        <p14:creationId xmlns:p14="http://schemas.microsoft.com/office/powerpoint/2010/main" val="234719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C8E99BA-7BCC-A0D3-95D2-C8380F8D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38" y="1709739"/>
            <a:ext cx="10515600" cy="2039302"/>
          </a:xfrm>
        </p:spPr>
        <p:txBody>
          <a:bodyPr>
            <a:normAutofit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.  </a:t>
            </a:r>
            <a:r>
              <a:rPr lang="zh-CN" altLang="en-US" dirty="0"/>
              <a:t>本课题国内外研究现状述评</a:t>
            </a:r>
            <a:br>
              <a:rPr lang="en-US" altLang="zh-CN" dirty="0"/>
            </a:br>
            <a:r>
              <a:rPr lang="zh-CN" altLang="en-US" dirty="0"/>
              <a:t>选题意义及研究价值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C6F70A1-5EC6-95D1-F77F-3E935992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31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684FB-FA34-DC07-085E-F297B036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093C8-FA5A-43C8-4697-7BA1E09B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4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C8E99BA-7BCC-A0D3-95D2-C8380F8D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38" y="1709739"/>
            <a:ext cx="10515600" cy="2039302"/>
          </a:xfrm>
        </p:spPr>
        <p:txBody>
          <a:bodyPr>
            <a:normAutofit/>
          </a:bodyPr>
          <a:lstStyle/>
          <a:p>
            <a:r>
              <a:rPr lang="zh-CN" altLang="en-US" dirty="0"/>
              <a:t>二．本课题的研究思路、方法</a:t>
            </a:r>
            <a:br>
              <a:rPr lang="en-US" altLang="zh-CN" dirty="0"/>
            </a:br>
            <a:r>
              <a:rPr lang="zh-CN" altLang="en-US" dirty="0"/>
              <a:t>以及创新之处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C6F70A1-5EC6-95D1-F77F-3E935992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89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684FB-FA34-DC07-085E-F297B036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093C8-FA5A-43C8-4697-7BA1E09B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23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C8E99BA-7BCC-A0D3-95D2-C8380F8D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38" y="1709739"/>
            <a:ext cx="10515600" cy="2039302"/>
          </a:xfrm>
        </p:spPr>
        <p:txBody>
          <a:bodyPr>
            <a:normAutofit/>
          </a:bodyPr>
          <a:lstStyle/>
          <a:p>
            <a:r>
              <a:rPr lang="zh-CN" altLang="en-US" dirty="0"/>
              <a:t>二．本课题的研究思路、方法</a:t>
            </a:r>
            <a:br>
              <a:rPr lang="en-US" altLang="zh-CN" dirty="0"/>
            </a:br>
            <a:r>
              <a:rPr lang="zh-CN" altLang="en-US" dirty="0"/>
              <a:t>以及创新之处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C6F70A1-5EC6-95D1-F77F-3E935992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75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684FB-FA34-DC07-085E-F297B036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093C8-FA5A-43C8-4697-7BA1E09B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7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PEN彩色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7D7C6"/>
      </a:accent1>
      <a:accent2>
        <a:srgbClr val="FFBD00"/>
      </a:accent2>
      <a:accent3>
        <a:srgbClr val="40C6F2"/>
      </a:accent3>
      <a:accent4>
        <a:srgbClr val="FF625F"/>
      </a:accent4>
      <a:accent5>
        <a:srgbClr val="738AC8"/>
      </a:accent5>
      <a:accent6>
        <a:srgbClr val="465766"/>
      </a:accent6>
      <a:hlink>
        <a:srgbClr val="EB8803"/>
      </a:hlink>
      <a:folHlink>
        <a:srgbClr val="5F7791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PEN彩色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7D7C6"/>
      </a:accent1>
      <a:accent2>
        <a:srgbClr val="FFBD00"/>
      </a:accent2>
      <a:accent3>
        <a:srgbClr val="40C6F2"/>
      </a:accent3>
      <a:accent4>
        <a:srgbClr val="FF625F"/>
      </a:accent4>
      <a:accent5>
        <a:srgbClr val="738AC8"/>
      </a:accent5>
      <a:accent6>
        <a:srgbClr val="465766"/>
      </a:accent6>
      <a:hlink>
        <a:srgbClr val="EB8803"/>
      </a:hlink>
      <a:folHlink>
        <a:srgbClr val="5F7791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PEN彩色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7D7C6"/>
      </a:accent1>
      <a:accent2>
        <a:srgbClr val="FFBD00"/>
      </a:accent2>
      <a:accent3>
        <a:srgbClr val="40C6F2"/>
      </a:accent3>
      <a:accent4>
        <a:srgbClr val="FF625F"/>
      </a:accent4>
      <a:accent5>
        <a:srgbClr val="738AC8"/>
      </a:accent5>
      <a:accent6>
        <a:srgbClr val="465766"/>
      </a:accent6>
      <a:hlink>
        <a:srgbClr val="EB8803"/>
      </a:hlink>
      <a:folHlink>
        <a:srgbClr val="5F7791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139</Words>
  <Application>Microsoft Office PowerPoint</Application>
  <PresentationFormat>宽屏</PresentationFormat>
  <Paragraphs>17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等线</vt:lpstr>
      <vt:lpstr>微软雅黑</vt:lpstr>
      <vt:lpstr>Office 主题​​</vt:lpstr>
      <vt:lpstr>1_Office 主题​​</vt:lpstr>
      <vt:lpstr>2_Office 主题​​</vt:lpstr>
      <vt:lpstr>2024~2025年度课题开题报告</vt:lpstr>
      <vt:lpstr>课题名称</vt:lpstr>
      <vt:lpstr>目录</vt:lpstr>
      <vt:lpstr>一.  本课题国内外研究现状述评 选题意义及研究价值</vt:lpstr>
      <vt:lpstr>PowerPoint 演示文稿</vt:lpstr>
      <vt:lpstr>二．本课题的研究思路、方法 以及创新之处</vt:lpstr>
      <vt:lpstr>PowerPoint 演示文稿</vt:lpstr>
      <vt:lpstr>二．本课题的研究思路、方法 以及创新之处</vt:lpstr>
      <vt:lpstr>PowerPoint 演示文稿</vt:lpstr>
      <vt:lpstr>三．前期研究基础及条件保障</vt:lpstr>
      <vt:lpstr>PowerPoint 演示文稿</vt:lpstr>
      <vt:lpstr>四．研究计划及预期研究成果</vt:lpstr>
      <vt:lpstr>PowerPoint 演示文稿</vt:lpstr>
      <vt:lpstr>汇报完毕，敬请各位专家评委批评指正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中国成人教育协会高等院校继续教育发展专业委员会 Continuing Education Professional Committee for Higher Institutions of China Adult Education Association</dc:title>
  <dc:creator>Beebe</dc:creator>
  <cp:lastModifiedBy>Beebe Lizzy</cp:lastModifiedBy>
  <cp:revision>86</cp:revision>
  <dcterms:created xsi:type="dcterms:W3CDTF">2025-03-06T02:18:00Z</dcterms:created>
  <dcterms:modified xsi:type="dcterms:W3CDTF">2025-04-27T03:48:17Z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1F8E042055D042FF8947BE4CA3E202B4_13</vt:lpwstr>
  </property>
  <property fmtid="{D5CDD505-2E9C-101B-9397-08002B2CF9AE}" pid="3" name="KSOProductBuildVer">
    <vt:lpwstr>2052-12.1.0.20784</vt:lpwstr>
  </property>
</Properties>
</file>